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7" r:id="rId9"/>
    <p:sldId id="261" r:id="rId10"/>
    <p:sldId id="266" r:id="rId11"/>
    <p:sldId id="263" r:id="rId12"/>
    <p:sldId id="264" r:id="rId13"/>
  </p:sldIdLst>
  <p:sldSz cx="18288000" cy="10287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Pretendard Medium" panose="020B0600000101010101" charset="-127"/>
      <p:bold r:id="rId17"/>
    </p:embeddedFont>
    <p:embeddedFont>
      <p:font typeface="Pretendard Light" panose="020B0600000101010101" charset="-127"/>
      <p:regular r:id="rId18"/>
    </p:embeddedFont>
    <p:embeddedFont>
      <p:font typeface="Pretendard Bold" panose="020B0600000101010101" charset="-127"/>
      <p:bold r:id="rId19"/>
    </p:embeddedFont>
    <p:embeddedFont>
      <p:font typeface="Pretendard SemiBold" panose="020B0600000101010101" charset="-127"/>
      <p:bold r:id="rId20"/>
    </p:embeddedFont>
    <p:embeddedFont>
      <p:font typeface="Pretendard Regular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anumSquareRoundOTF ExtraBold" panose="020B0600000101010101" charset="-127"/>
      <p:bold r:id="rId26"/>
    </p:embeddedFont>
    <p:embeddedFont>
      <p:font typeface="Noto Sans CJK KR Regular" panose="020B0600000101010101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w-020" initials="d" lastIdx="1" clrIdx="0">
    <p:extLst>
      <p:ext uri="{19B8F6BF-5375-455C-9EA6-DF929625EA0E}">
        <p15:presenceInfo xmlns:p15="http://schemas.microsoft.com/office/powerpoint/2012/main" userId="dw-02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425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91162-53D7-4244-B7FE-88608D92ECA7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6622C-27F5-48A4-AEAA-938E0FB5F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92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6622C-27F5-48A4-AEAA-938E0FB5F52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276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jpe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12" Type="http://schemas.openxmlformats.org/officeDocument/2006/relationships/image" Target="../media/image2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jpe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jpg"/><Relationship Id="rId2" Type="http://schemas.openxmlformats.org/officeDocument/2006/relationships/image" Target="../media/image1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9.png"/><Relationship Id="rId15" Type="http://schemas.openxmlformats.org/officeDocument/2006/relationships/image" Target="../media/image46.jpg"/><Relationship Id="rId10" Type="http://schemas.openxmlformats.org/officeDocument/2006/relationships/image" Target="../media/image41.jpg"/><Relationship Id="rId4" Type="http://schemas.openxmlformats.org/officeDocument/2006/relationships/image" Target="../media/image16.png"/><Relationship Id="rId9" Type="http://schemas.openxmlformats.org/officeDocument/2006/relationships/image" Target="../media/image40.png"/><Relationship Id="rId14" Type="http://schemas.openxmlformats.org/officeDocument/2006/relationships/image" Target="../media/image4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9.png"/><Relationship Id="rId10" Type="http://schemas.openxmlformats.org/officeDocument/2006/relationships/image" Target="../media/image57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300" y="6743700"/>
            <a:ext cx="381000" cy="4406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87400" y="9410700"/>
            <a:ext cx="4445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en-US" altLang="ko-KR" sz="1900" dirty="0" smtClean="0">
                <a:solidFill>
                  <a:srgbClr val="3D8AD2"/>
                </a:solidFill>
                <a:latin typeface="Pretendard Regular"/>
              </a:rPr>
              <a:t>Forest </a:t>
            </a:r>
            <a:r>
              <a:rPr lang="en-US" altLang="ko-KR" sz="1900" dirty="0" smtClean="0">
                <a:solidFill>
                  <a:srgbClr val="3D8AD2"/>
                </a:solidFill>
                <a:latin typeface="Pretendard Regular"/>
              </a:rPr>
              <a:t>Team Name </a:t>
            </a:r>
            <a:r>
              <a:rPr lang="ko-KR" altLang="en-US" sz="1900" b="1" i="0" u="none" strike="noStrike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남재우</a:t>
            </a:r>
            <a:r>
              <a:rPr lang="en-US" altLang="ko-KR" sz="1900" b="1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900" b="1" i="0" u="none" strike="noStrike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오정재</a:t>
            </a:r>
            <a:r>
              <a:rPr lang="en-US" altLang="ko-KR" sz="1900" b="1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900" b="1" i="0" u="none" strike="noStrike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정강철</a:t>
            </a:r>
            <a:r>
              <a:rPr lang="en-US" altLang="ko-KR" sz="1900" b="0" i="0" u="none" strike="noStrike" dirty="0" smtClean="0">
                <a:solidFill>
                  <a:srgbClr val="3D8AD2"/>
                </a:solidFill>
                <a:latin typeface="Pretendard Regular"/>
              </a:rPr>
              <a:t/>
            </a:r>
            <a:br>
              <a:rPr lang="en-US" altLang="ko-KR" sz="1900" b="0" i="0" u="none" strike="noStrike" dirty="0" smtClean="0">
                <a:solidFill>
                  <a:srgbClr val="3D8AD2"/>
                </a:solidFill>
                <a:latin typeface="Pretendard Regular"/>
              </a:rPr>
            </a:br>
            <a:endParaRPr lang="en-US" sz="1900" b="0" i="0" u="none" strike="noStrike" dirty="0">
              <a:solidFill>
                <a:srgbClr val="3D8AD2"/>
              </a:solidFill>
              <a:latin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900" y="762000"/>
            <a:ext cx="381000" cy="803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8407400"/>
            <a:ext cx="151765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0"/>
            <a:ext cx="18338800" cy="102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494000" y="381000"/>
            <a:ext cx="256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dirty="0" smtClean="0">
                <a:solidFill>
                  <a:srgbClr val="3D8AD2"/>
                </a:solidFill>
                <a:latin typeface="Pretendard Medium"/>
              </a:rPr>
              <a:t>Forest Team Project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8000" y="381000"/>
            <a:ext cx="2286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 smtClean="0">
                <a:solidFill>
                  <a:srgbClr val="3D8AD2"/>
                </a:solidFill>
                <a:latin typeface="Pretendard Medium"/>
              </a:rPr>
              <a:t>2025.03.06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300" y="6743700"/>
            <a:ext cx="60579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60500" y="2997200"/>
            <a:ext cx="77978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800" dirty="0" smtClean="0">
                <a:solidFill>
                  <a:srgbClr val="3D8AD2"/>
                </a:solidFill>
                <a:ea typeface="Pretendard SemiBold"/>
              </a:rPr>
              <a:t>Forest Team </a:t>
            </a:r>
            <a:r>
              <a:rPr lang="en-US" altLang="ko-KR" sz="5800" dirty="0" err="1" smtClean="0">
                <a:solidFill>
                  <a:srgbClr val="3D8AD2"/>
                </a:solidFill>
                <a:ea typeface="Pretendard SemiBold"/>
              </a:rPr>
              <a:t>Boracay</a:t>
            </a:r>
            <a:r>
              <a:rPr lang="en-US" altLang="ko-KR" sz="5800" dirty="0" smtClean="0">
                <a:solidFill>
                  <a:srgbClr val="3D8AD2"/>
                </a:solidFill>
                <a:ea typeface="Pretendard SemiBold"/>
              </a:rPr>
              <a:t> </a:t>
            </a:r>
            <a:r>
              <a:rPr lang="ko-KR" altLang="en-US" sz="5800" dirty="0" smtClean="0">
                <a:solidFill>
                  <a:srgbClr val="3D8AD2"/>
                </a:solidFill>
                <a:ea typeface="Pretendard SemiBold"/>
              </a:rPr>
              <a:t>강의</a:t>
            </a:r>
            <a:endParaRPr lang="ko-KR" sz="5800" b="0" i="0" u="none" strike="noStrike" dirty="0">
              <a:solidFill>
                <a:srgbClr val="3D8AD2"/>
              </a:solidFill>
              <a:ea typeface="Pretendard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60500" y="3822700"/>
            <a:ext cx="7226300" cy="217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2200" b="0" i="0" u="none" strike="noStrike" dirty="0" smtClean="0">
                <a:solidFill>
                  <a:srgbClr val="3D8AD2"/>
                </a:solidFill>
                <a:ea typeface="Pretendard Bold"/>
              </a:rPr>
              <a:t>프로젝트</a:t>
            </a:r>
            <a:endParaRPr lang="ko-KR" sz="12200" b="0" i="0" u="none" strike="noStrike" dirty="0">
              <a:solidFill>
                <a:srgbClr val="3D8AD2"/>
              </a:solidFill>
              <a:ea typeface="Pretendard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2800" y="3810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3D8AD2"/>
                </a:solidFill>
                <a:latin typeface="Pretendard Medium"/>
              </a:rPr>
              <a:t>Forest main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4330700" y="0"/>
            <a:ext cx="9639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07. 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Forest Introducing The Web site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15532100" y="36830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Forest Team Project</a:t>
            </a:r>
          </a:p>
        </p:txBody>
      </p:sp>
      <p:sp>
        <p:nvSpPr>
          <p:cNvPr id="35" name="TextBox 37"/>
          <p:cNvSpPr txBox="1"/>
          <p:nvPr/>
        </p:nvSpPr>
        <p:spPr>
          <a:xfrm>
            <a:off x="4318000" y="1095663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Web</a:t>
            </a:r>
            <a:r>
              <a:rPr lang="ko-KR" altLang="en-US" sz="7200" dirty="0">
                <a:solidFill>
                  <a:srgbClr val="3D8AD2"/>
                </a:solidFill>
                <a:ea typeface="Pretendard SemiBold"/>
              </a:rPr>
              <a:t> </a:t>
            </a:r>
            <a:r>
              <a:rPr lang="ko-KR" altLang="en-US" sz="7200" dirty="0" smtClean="0">
                <a:solidFill>
                  <a:srgbClr val="3D8AD2"/>
                </a:solidFill>
                <a:ea typeface="Pretendard SemiBold"/>
              </a:rPr>
              <a:t>사이트 </a:t>
            </a:r>
            <a:r>
              <a:rPr lang="ko-KR" altLang="en-US" sz="7200" dirty="0">
                <a:solidFill>
                  <a:srgbClr val="3D8AD2"/>
                </a:solidFill>
                <a:ea typeface="Pretendard SemiBold"/>
              </a:rPr>
              <a:t>소개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2425700"/>
            <a:ext cx="8064500" cy="7614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650" y="2425699"/>
            <a:ext cx="8661399" cy="76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3708400"/>
            <a:ext cx="18453100" cy="670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962400" y="368300"/>
            <a:ext cx="8839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09. </a:t>
            </a:r>
            <a:r>
              <a:rPr lang="en-US" altLang="ko-KR" dirty="0">
                <a:solidFill>
                  <a:srgbClr val="3D8AD2"/>
                </a:solidFill>
                <a:latin typeface="Pretendard SemiBold"/>
              </a:rPr>
              <a:t>Forest Summary of Key Contents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532100" y="368300"/>
            <a:ext cx="2451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Forest Team Project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4267200"/>
            <a:ext cx="9588500" cy="1206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97100" y="4660900"/>
            <a:ext cx="808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100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보라카이</a:t>
            </a:r>
            <a:r>
              <a:rPr lang="ko-KR" altLang="en-US" sz="2200" b="0" i="0" u="none" strike="noStrike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 여행을 추구하는 사용자를 위한 웹 사이트 개발</a:t>
            </a:r>
            <a:r>
              <a:rPr lang="en-US" sz="2200" b="0" i="0" u="none" strike="noStrike" spc="-100" dirty="0">
                <a:solidFill>
                  <a:srgbClr val="3D8AD2"/>
                </a:solidFill>
                <a:latin typeface="Pretendard SemiBold"/>
              </a:rPr>
              <a:t>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4635500"/>
            <a:ext cx="482600" cy="46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84300" y="4686300"/>
            <a:ext cx="49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5000" y="4267200"/>
            <a:ext cx="6604000" cy="551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5702300"/>
            <a:ext cx="9588500" cy="1206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197100" y="6108700"/>
            <a:ext cx="808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200" spc="-100" dirty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본인만의 여행 유형을 확인하여</a:t>
            </a:r>
            <a:r>
              <a:rPr lang="en-US" altLang="ko-KR" sz="2200" spc="-100" dirty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200" spc="-100" dirty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그에 맞는 방향성에 필요한 정보 제공</a:t>
            </a:r>
            <a:endParaRPr lang="en-US" sz="2200" b="0" i="0" u="none" strike="noStrike" spc="-100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6070600"/>
            <a:ext cx="482600" cy="482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84300" y="61341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7150100"/>
            <a:ext cx="9588500" cy="1206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197100" y="7543800"/>
            <a:ext cx="7340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체크리스트를 통한 본인의 유형을 확인하는 </a:t>
            </a:r>
            <a:r>
              <a:rPr lang="ko-KR" altLang="en-US" sz="2200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시스템</a:t>
            </a:r>
            <a:r>
              <a:rPr lang="en-US" sz="2200" b="0" i="0" u="none" strike="noStrike" spc="-100" dirty="0">
                <a:solidFill>
                  <a:srgbClr val="3D8AD2"/>
                </a:solidFill>
                <a:latin typeface="Pretendard SemiBold"/>
              </a:rPr>
              <a:t> 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7505700"/>
            <a:ext cx="482600" cy="482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84300" y="75692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8585200"/>
            <a:ext cx="9588500" cy="1206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197100" y="8978900"/>
            <a:ext cx="7658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100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보라카이</a:t>
            </a:r>
            <a:r>
              <a:rPr lang="ko-KR" altLang="en-US" sz="2200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200" spc="-100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가본사람만</a:t>
            </a:r>
            <a:r>
              <a:rPr lang="ko-KR" altLang="en-US" sz="2200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200" spc="-100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알수있는</a:t>
            </a:r>
            <a:r>
              <a:rPr lang="ko-KR" altLang="en-US" sz="2200" spc="-1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 쉽게 얻지못하는 정보 제공</a:t>
            </a:r>
            <a:endParaRPr lang="en-US" sz="2200" b="0" i="0" u="none" strike="noStrike" spc="-100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8953500"/>
            <a:ext cx="482600" cy="482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384300" y="90043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18000" y="1224973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000" dirty="0" smtClean="0">
                <a:solidFill>
                  <a:srgbClr val="0E6BC2"/>
                </a:solidFill>
                <a:ea typeface="Pretendard Bold"/>
              </a:rPr>
              <a:t>Project </a:t>
            </a:r>
            <a:r>
              <a:rPr lang="ko-KR" altLang="en-US" sz="7000" dirty="0" smtClean="0">
                <a:solidFill>
                  <a:srgbClr val="0E6BC2"/>
                </a:solidFill>
                <a:ea typeface="Pretendard Bold"/>
              </a:rPr>
              <a:t>핵심 내용 정리</a:t>
            </a:r>
            <a:endParaRPr lang="ko-KR" sz="7000" b="0" i="0" u="none" strike="noStrike" dirty="0">
              <a:solidFill>
                <a:srgbClr val="0E6BC2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0"/>
            <a:ext cx="381000" cy="863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6553200"/>
            <a:ext cx="381000" cy="393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1300" y="6553200"/>
            <a:ext cx="4521200" cy="381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100" y="1511300"/>
            <a:ext cx="266700" cy="82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00" y="1511300"/>
            <a:ext cx="2667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498600"/>
            <a:ext cx="2667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400" y="8915400"/>
            <a:ext cx="1092200" cy="107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8242300"/>
            <a:ext cx="16154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677400" y="6756400"/>
            <a:ext cx="44450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800" b="0" i="0" u="none" strike="noStrike" dirty="0" err="1" smtClean="0">
                <a:solidFill>
                  <a:srgbClr val="3D8AD2"/>
                </a:solidFill>
                <a:latin typeface="Pretendard Medium"/>
              </a:rPr>
              <a:t>남재우</a:t>
            </a:r>
            <a:r>
              <a:rPr lang="en-US" altLang="ko-KR" sz="1800" b="0" i="0" u="none" strike="noStrike" dirty="0" smtClean="0">
                <a:solidFill>
                  <a:srgbClr val="3D8AD2"/>
                </a:solidFill>
                <a:latin typeface="Pretendard Medium"/>
              </a:rPr>
              <a:t>, </a:t>
            </a:r>
            <a:r>
              <a:rPr lang="ko-KR" altLang="en-US" sz="1800" b="0" i="0" u="none" strike="noStrike" dirty="0" err="1" smtClean="0">
                <a:solidFill>
                  <a:srgbClr val="3D8AD2"/>
                </a:solidFill>
                <a:latin typeface="Pretendard Medium"/>
              </a:rPr>
              <a:t>오정재</a:t>
            </a:r>
            <a:r>
              <a:rPr lang="en-US" altLang="ko-KR" sz="1800" b="0" i="0" u="none" strike="noStrike" dirty="0" smtClean="0">
                <a:solidFill>
                  <a:srgbClr val="3D8AD2"/>
                </a:solidFill>
                <a:latin typeface="Pretendard Medium"/>
              </a:rPr>
              <a:t>, </a:t>
            </a:r>
            <a:r>
              <a:rPr lang="ko-KR" altLang="en-US" sz="1800" b="0" i="0" u="none" strike="noStrike" dirty="0" err="1" smtClean="0">
                <a:solidFill>
                  <a:srgbClr val="3D8AD2"/>
                </a:solidFill>
                <a:latin typeface="Pretendard Medium"/>
              </a:rPr>
              <a:t>정강철</a:t>
            </a:r>
            <a:endParaRPr lang="en-US" sz="1800" b="0" i="0" u="none" strike="noStrike" dirty="0" smtClean="0">
              <a:solidFill>
                <a:srgbClr val="3D8AD2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dirty="0" smtClean="0">
                <a:solidFill>
                  <a:srgbClr val="3D8AD2"/>
                </a:solidFill>
                <a:latin typeface="Pretendard Medium"/>
              </a:rPr>
              <a:t>2025. 03. 06</a:t>
            </a:r>
            <a:endParaRPr lang="en-US" sz="1800" b="0" i="0" u="none" strike="noStrike" dirty="0">
              <a:solidFill>
                <a:srgbClr val="3D8AD2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dirty="0" smtClean="0">
                <a:solidFill>
                  <a:srgbClr val="3D8AD2"/>
                </a:solidFill>
                <a:latin typeface="Pretendard Medium"/>
              </a:rPr>
              <a:t>Forest Team</a:t>
            </a:r>
            <a:endParaRPr lang="en-US" sz="18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77400" y="3187700"/>
            <a:ext cx="8610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200" b="0" i="0" u="none" strike="noStrike" dirty="0" smtClean="0">
                <a:solidFill>
                  <a:srgbClr val="3D8AD2"/>
                </a:solidFill>
                <a:ea typeface="Pretendard SemiBold"/>
              </a:rPr>
              <a:t>Forest Team </a:t>
            </a:r>
            <a:r>
              <a:rPr lang="en-US" altLang="ko-KR" sz="4200" dirty="0" err="1" smtClean="0">
                <a:solidFill>
                  <a:srgbClr val="3D8AD2"/>
                </a:solidFill>
                <a:ea typeface="Pretendard SemiBold"/>
              </a:rPr>
              <a:t>Boracay</a:t>
            </a:r>
            <a:r>
              <a:rPr lang="en-US" altLang="ko-KR" sz="4200" dirty="0" smtClean="0">
                <a:solidFill>
                  <a:srgbClr val="3D8AD2"/>
                </a:solidFill>
                <a:ea typeface="Pretendard SemiBold"/>
              </a:rPr>
              <a:t> </a:t>
            </a:r>
            <a:r>
              <a:rPr lang="ko-KR" altLang="en-US" sz="4200" dirty="0" smtClean="0">
                <a:solidFill>
                  <a:srgbClr val="3D8AD2"/>
                </a:solidFill>
                <a:ea typeface="Pretendard SemiBold"/>
              </a:rPr>
              <a:t>강의 </a:t>
            </a:r>
            <a:r>
              <a:rPr lang="en-US" altLang="ko-KR" sz="4200" b="0" i="0" u="none" strike="noStrike" dirty="0" smtClean="0">
                <a:solidFill>
                  <a:srgbClr val="3D8AD2"/>
                </a:solidFill>
                <a:ea typeface="Pretendard SemiBold"/>
              </a:rPr>
              <a:t>Project  </a:t>
            </a:r>
            <a:endParaRPr lang="ko-KR" sz="4200" b="0" i="0" u="none" strike="noStrike" dirty="0">
              <a:solidFill>
                <a:srgbClr val="3D8AD2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77400" y="3898900"/>
            <a:ext cx="88138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2500" b="0" i="0" u="none" strike="noStrike" dirty="0">
                <a:solidFill>
                  <a:srgbClr val="3D8AD2"/>
                </a:solidFill>
                <a:ea typeface="Pretendard Bold"/>
              </a:rPr>
              <a:t>감사합니다</a:t>
            </a:r>
            <a:r>
              <a:rPr lang="en-US" sz="12500" b="0" i="0" u="none" strike="noStrike" dirty="0">
                <a:solidFill>
                  <a:srgbClr val="3D8AD2"/>
                </a:solidFill>
                <a:latin typeface="Pretendard Bold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2700"/>
            <a:ext cx="18453100" cy="965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532100" y="368300"/>
            <a:ext cx="2476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Forest Team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88900"/>
            <a:ext cx="381000" cy="558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390900"/>
            <a:ext cx="381000" cy="735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76900"/>
            <a:ext cx="8496300" cy="381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6350000"/>
            <a:ext cx="2413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6350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100" y="63373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900" y="1428750"/>
            <a:ext cx="9525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00" y="3238500"/>
            <a:ext cx="13233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73662" y="3876502"/>
            <a:ext cx="235843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Project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목표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7813" y="4105507"/>
            <a:ext cx="10541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913" y="3902307"/>
            <a:ext cx="431800" cy="431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081913" y="3940407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75864" y="4506910"/>
            <a:ext cx="3019251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2600" dirty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Forest Team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소개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4748210"/>
            <a:ext cx="10541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4545010"/>
            <a:ext cx="431800" cy="431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088840" y="4583110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62775" y="5205647"/>
            <a:ext cx="3245427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260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Forest </a:t>
            </a:r>
            <a:r>
              <a:rPr lang="en-US" altLang="ko-KR" sz="260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Team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키워드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5446947"/>
            <a:ext cx="10541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5243747"/>
            <a:ext cx="431800" cy="431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7088840" y="5281847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70600" y="5853027"/>
            <a:ext cx="3437602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Web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개발 사용 프로그램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7813" y="6081947"/>
            <a:ext cx="10541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913" y="5878747"/>
            <a:ext cx="431800" cy="431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081913" y="5916847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68054" y="7107751"/>
            <a:ext cx="3492087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altLang="ko-KR" sz="2600" b="0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Web </a:t>
            </a:r>
            <a:r>
              <a:rPr lang="ko-KR" altLang="en-US" sz="2600" b="0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사이트 구성 및 소개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6755693"/>
            <a:ext cx="10541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6552493"/>
            <a:ext cx="431800" cy="431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7088840" y="6590593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900" dirty="0">
                <a:solidFill>
                  <a:srgbClr val="FFFFFF"/>
                </a:solidFill>
                <a:latin typeface="Pretendard SemiBold"/>
              </a:rPr>
              <a:t>5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7303034"/>
            <a:ext cx="10541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0300" y="1231900"/>
            <a:ext cx="9525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12700"/>
            <a:ext cx="18453100" cy="9652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410200" y="355600"/>
            <a:ext cx="78486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00. Forest Project Table of Contents 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5417800" y="368300"/>
            <a:ext cx="2387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smtClean="0">
                <a:solidFill>
                  <a:srgbClr val="3D8AD2"/>
                </a:solidFill>
                <a:latin typeface="Pretendard Medium"/>
              </a:rPr>
              <a:t>Forest 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Team Project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92200" y="2108200"/>
            <a:ext cx="62611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8500" spc="-100" dirty="0" smtClean="0">
                <a:solidFill>
                  <a:srgbClr val="3D8AD2"/>
                </a:solidFill>
                <a:latin typeface="Pretendard Bold"/>
              </a:rPr>
              <a:t>Contents</a:t>
            </a:r>
            <a:endParaRPr lang="en-US" sz="8500" b="0" i="0" u="none" strike="noStrike" spc="-100" dirty="0">
              <a:solidFill>
                <a:srgbClr val="3D8AD2"/>
              </a:solidFill>
              <a:latin typeface="Pretendard Bold"/>
            </a:endParaRPr>
          </a:p>
        </p:txBody>
      </p:sp>
      <p:pic>
        <p:nvPicPr>
          <p:cNvPr id="41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7112534"/>
            <a:ext cx="431800" cy="431800"/>
          </a:xfrm>
          <a:prstGeom prst="rect">
            <a:avLst/>
          </a:prstGeom>
        </p:spPr>
      </p:pic>
      <p:sp>
        <p:nvSpPr>
          <p:cNvPr id="42" name="TextBox 27"/>
          <p:cNvSpPr txBox="1"/>
          <p:nvPr/>
        </p:nvSpPr>
        <p:spPr>
          <a:xfrm>
            <a:off x="12268201" y="6488989"/>
            <a:ext cx="3526914" cy="52731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Forest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와이어 프레임 소개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088840" y="7143768"/>
            <a:ext cx="43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altLang="ko-KR" dirty="0" smtClean="0">
                <a:solidFill>
                  <a:srgbClr val="FFFFFF"/>
                </a:solidFill>
                <a:latin typeface="Pretendard SemiBold"/>
              </a:rPr>
              <a:t>6</a:t>
            </a:r>
            <a:endParaRPr lang="en-US" altLang="ko-KR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47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7813" y="7869929"/>
            <a:ext cx="1054100" cy="12700"/>
          </a:xfrm>
          <a:prstGeom prst="rect">
            <a:avLst/>
          </a:prstGeom>
        </p:spPr>
      </p:pic>
      <p:pic>
        <p:nvPicPr>
          <p:cNvPr id="48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913" y="7666729"/>
            <a:ext cx="431800" cy="431800"/>
          </a:xfrm>
          <a:prstGeom prst="rect">
            <a:avLst/>
          </a:prstGeom>
        </p:spPr>
      </p:pic>
      <p:sp>
        <p:nvSpPr>
          <p:cNvPr id="49" name="TextBox 30"/>
          <p:cNvSpPr txBox="1"/>
          <p:nvPr/>
        </p:nvSpPr>
        <p:spPr>
          <a:xfrm>
            <a:off x="17081913" y="7704829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dirty="0">
                <a:solidFill>
                  <a:srgbClr val="FFFFFF"/>
                </a:solidFill>
                <a:latin typeface="Pretendard SemiBold"/>
              </a:rPr>
              <a:t>7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50" name="TextBox 27"/>
          <p:cNvSpPr txBox="1"/>
          <p:nvPr/>
        </p:nvSpPr>
        <p:spPr>
          <a:xfrm>
            <a:off x="13030613" y="7584027"/>
            <a:ext cx="2501487" cy="5845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Web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사이트 소개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55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7813" y="8494662"/>
            <a:ext cx="1054100" cy="12700"/>
          </a:xfrm>
          <a:prstGeom prst="rect">
            <a:avLst/>
          </a:prstGeom>
        </p:spPr>
      </p:pic>
      <p:pic>
        <p:nvPicPr>
          <p:cNvPr id="56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1913" y="8291462"/>
            <a:ext cx="431800" cy="431800"/>
          </a:xfrm>
          <a:prstGeom prst="rect">
            <a:avLst/>
          </a:prstGeom>
        </p:spPr>
      </p:pic>
      <p:sp>
        <p:nvSpPr>
          <p:cNvPr id="57" name="TextBox 30"/>
          <p:cNvSpPr txBox="1"/>
          <p:nvPr/>
        </p:nvSpPr>
        <p:spPr>
          <a:xfrm>
            <a:off x="17081913" y="8329562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dirty="0">
                <a:solidFill>
                  <a:srgbClr val="FFFFFF"/>
                </a:solidFill>
                <a:latin typeface="Pretendard SemiBold"/>
              </a:rPr>
              <a:t>8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58" name="TextBox 27"/>
          <p:cNvSpPr txBox="1"/>
          <p:nvPr/>
        </p:nvSpPr>
        <p:spPr>
          <a:xfrm>
            <a:off x="13077728" y="8237910"/>
            <a:ext cx="2717387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Web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사이트 </a:t>
            </a:r>
            <a:r>
              <a:rPr lang="en-US" altLang="ko-KR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ERD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51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9128369"/>
            <a:ext cx="1054100" cy="12700"/>
          </a:xfrm>
          <a:prstGeom prst="rect">
            <a:avLst/>
          </a:prstGeom>
        </p:spPr>
      </p:pic>
      <p:pic>
        <p:nvPicPr>
          <p:cNvPr id="52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8925169"/>
            <a:ext cx="431800" cy="431800"/>
          </a:xfrm>
          <a:prstGeom prst="rect">
            <a:avLst/>
          </a:prstGeom>
        </p:spPr>
      </p:pic>
      <p:sp>
        <p:nvSpPr>
          <p:cNvPr id="53" name="TextBox 30"/>
          <p:cNvSpPr txBox="1"/>
          <p:nvPr/>
        </p:nvSpPr>
        <p:spPr>
          <a:xfrm>
            <a:off x="17088840" y="8963269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 dirty="0" smtClean="0">
                <a:solidFill>
                  <a:srgbClr val="FFFFFF"/>
                </a:solidFill>
                <a:latin typeface="Pretendard SemiBold"/>
              </a:rPr>
              <a:t>9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54" name="TextBox 27"/>
          <p:cNvSpPr txBox="1"/>
          <p:nvPr/>
        </p:nvSpPr>
        <p:spPr>
          <a:xfrm>
            <a:off x="12662775" y="8871617"/>
            <a:ext cx="3139267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b="0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Project </a:t>
            </a:r>
            <a:r>
              <a:rPr lang="ko-KR" altLang="en-US" sz="2600" b="0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핵심 내용 정리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5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740" y="9759324"/>
            <a:ext cx="1054100" cy="12700"/>
          </a:xfrm>
          <a:prstGeom prst="rect">
            <a:avLst/>
          </a:prstGeom>
        </p:spPr>
      </p:pic>
      <p:pic>
        <p:nvPicPr>
          <p:cNvPr id="6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8840" y="9556124"/>
            <a:ext cx="431800" cy="431800"/>
          </a:xfrm>
          <a:prstGeom prst="rect">
            <a:avLst/>
          </a:prstGeom>
        </p:spPr>
      </p:pic>
      <p:sp>
        <p:nvSpPr>
          <p:cNvPr id="61" name="TextBox 30"/>
          <p:cNvSpPr txBox="1"/>
          <p:nvPr/>
        </p:nvSpPr>
        <p:spPr>
          <a:xfrm>
            <a:off x="17088840" y="9594224"/>
            <a:ext cx="431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dirty="0" smtClean="0">
                <a:solidFill>
                  <a:srgbClr val="FFFFFF"/>
                </a:solidFill>
                <a:latin typeface="Pretendard SemiBold"/>
              </a:rPr>
              <a:t>10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62" name="TextBox 27"/>
          <p:cNvSpPr txBox="1"/>
          <p:nvPr/>
        </p:nvSpPr>
        <p:spPr>
          <a:xfrm>
            <a:off x="12919196" y="9501977"/>
            <a:ext cx="3139267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2600" b="0" i="0" u="none" strike="noStrike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Project </a:t>
            </a:r>
            <a:r>
              <a:rPr lang="ko-KR" altLang="en-US" sz="2600" dirty="0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마무리 인사</a:t>
            </a:r>
            <a:endParaRPr lang="ko-KR" sz="2600" b="0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3714750"/>
            <a:ext cx="18453100" cy="668655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400800" y="355600"/>
            <a:ext cx="5842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01. 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Forest Project</a:t>
            </a:r>
            <a:r>
              <a:rPr lang="ko-KR" altLang="en-US" dirty="0" smtClean="0">
                <a:solidFill>
                  <a:srgbClr val="3D8AD2"/>
                </a:solidFill>
                <a:latin typeface="Pretendard SemiBold"/>
              </a:rPr>
              <a:t> </a:t>
            </a:r>
            <a:r>
              <a:rPr lang="en-US" altLang="ko-KR" dirty="0" err="1" smtClean="0">
                <a:solidFill>
                  <a:srgbClr val="3D8AD2"/>
                </a:solidFill>
                <a:latin typeface="Pretendard SemiBold"/>
              </a:rPr>
              <a:t>Tavle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 of Contents 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39300" y="5308600"/>
            <a:ext cx="75438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이 프로젝트의 목표는 </a:t>
            </a:r>
            <a:r>
              <a:rPr lang="ko-KR" altLang="en-US" dirty="0" err="1">
                <a:latin typeface="Pretendard Bold" panose="020B0600000101010101" charset="-127"/>
                <a:ea typeface="Pretendard Bold" panose="020B0600000101010101" charset="-127"/>
              </a:rPr>
              <a:t>보라카이를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 여행하는 관광객들에게 유용한 정보를 제공하는 것입니다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사용자가 웹사이트에서 제공하는 체크리스트를 활용하여 여행 유형을 분석하고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보다 효과적인 여행 계획을 수립할 수 있도록 돕습니다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이를 통해 여행객들이 더욱 만족스러운 해외여행을 경험할 수 있도록 지원합니다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664700" y="4521200"/>
            <a:ext cx="7099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400" b="1" dirty="0" err="1" smtClean="0">
                <a:solidFill>
                  <a:srgbClr val="0E6BC2"/>
                </a:solidFill>
                <a:latin typeface="Pretendard Bold"/>
              </a:rPr>
              <a:t>보라카이</a:t>
            </a:r>
            <a:r>
              <a:rPr lang="ko-KR" altLang="en-US" sz="2400" b="1" dirty="0" smtClean="0">
                <a:solidFill>
                  <a:srgbClr val="0E6BC2"/>
                </a:solidFill>
                <a:latin typeface="Pretendard Bold"/>
              </a:rPr>
              <a:t> 정보 강의 웹 개발</a:t>
            </a:r>
            <a:endParaRPr lang="en-US" sz="2400" b="1" i="0" u="none" strike="noStrike" dirty="0">
              <a:solidFill>
                <a:srgbClr val="0E6BC2"/>
              </a:solidFill>
              <a:latin typeface="Pretendard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700" y="7594600"/>
            <a:ext cx="2374900" cy="2184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766300" y="9182100"/>
            <a:ext cx="218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1" dirty="0" err="1" smtClean="0">
                <a:solidFill>
                  <a:srgbClr val="3D8AD2"/>
                </a:solidFill>
                <a:latin typeface="Pretendard Bold" panose="020B0600000101010101" charset="-127"/>
                <a:ea typeface="Pretendard Bold" panose="020B0600000101010101" charset="-127"/>
              </a:rPr>
              <a:t>팀원협력</a:t>
            </a:r>
            <a:endParaRPr lang="en-US" sz="2000" b="1" i="0" u="none" strike="noStrike" dirty="0">
              <a:solidFill>
                <a:srgbClr val="3D8AD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200" y="7696200"/>
            <a:ext cx="1244600" cy="1231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800" y="7594600"/>
            <a:ext cx="2374900" cy="218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8200" y="7594600"/>
            <a:ext cx="2374900" cy="2184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331700" y="91821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 smtClean="0">
                <a:solidFill>
                  <a:srgbClr val="3D8AD2"/>
                </a:solidFill>
                <a:ea typeface="Pretendard Bold"/>
              </a:rPr>
              <a:t>목표 중심</a:t>
            </a:r>
            <a:endParaRPr lang="en-US" sz="2000" b="0" i="0" u="none" strike="noStrike" dirty="0">
              <a:solidFill>
                <a:srgbClr val="3D8AD2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909800" y="9182100"/>
            <a:ext cx="2184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altLang="en-US" sz="2000" b="0" i="0" u="none" strike="noStrike" dirty="0" smtClean="0">
                <a:solidFill>
                  <a:srgbClr val="3D8AD2"/>
                </a:solidFill>
                <a:ea typeface="Pretendard Bold"/>
              </a:rPr>
              <a:t>아이디어 및 계획</a:t>
            </a:r>
            <a:endParaRPr lang="en-US" sz="2000" b="0" i="0" u="none" strike="noStrike" dirty="0">
              <a:solidFill>
                <a:srgbClr val="3D8AD2"/>
              </a:solidFill>
              <a:latin typeface="Pretendard Bold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7696200"/>
            <a:ext cx="1244600" cy="1231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1300" y="7988300"/>
            <a:ext cx="1054100" cy="1054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5532100" y="368300"/>
            <a:ext cx="2527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Forest Team Project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02150" y="1816100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Project </a:t>
            </a:r>
            <a:r>
              <a:rPr lang="ko-KR" altLang="en-US" sz="7200" dirty="0" smtClean="0">
                <a:solidFill>
                  <a:srgbClr val="3D8AD2"/>
                </a:solidFill>
                <a:ea typeface="Pretendard SemiBold"/>
              </a:rPr>
              <a:t>목표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21200"/>
            <a:ext cx="85344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10000" y="127000"/>
            <a:ext cx="109728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02. Forest Project </a:t>
            </a: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Introduction</a:t>
            </a: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 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532100" y="368300"/>
            <a:ext cx="245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Forest Team Project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4318000" y="952500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Forest Team </a:t>
            </a:r>
            <a:r>
              <a:rPr lang="ko-KR" altLang="en-US" sz="7200" dirty="0" smtClean="0">
                <a:solidFill>
                  <a:srgbClr val="3D8AD2"/>
                </a:solidFill>
                <a:ea typeface="Pretendard SemiBold"/>
              </a:rPr>
              <a:t>소개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47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2425700"/>
            <a:ext cx="4165600" cy="7061200"/>
          </a:xfrm>
          <a:prstGeom prst="rect">
            <a:avLst/>
          </a:prstGeom>
        </p:spPr>
      </p:pic>
      <p:pic>
        <p:nvPicPr>
          <p:cNvPr id="48" name="Picture 3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51100" y="3323272"/>
            <a:ext cx="3238500" cy="66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050" y="4314170"/>
            <a:ext cx="2476500" cy="2628900"/>
          </a:xfrm>
          <a:prstGeom prst="rect">
            <a:avLst/>
          </a:prstGeom>
        </p:spPr>
      </p:pic>
      <p:sp>
        <p:nvSpPr>
          <p:cNvPr id="51" name="TextBox 6"/>
          <p:cNvSpPr txBox="1"/>
          <p:nvPr/>
        </p:nvSpPr>
        <p:spPr>
          <a:xfrm>
            <a:off x="2222500" y="3492500"/>
            <a:ext cx="3441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endParaRPr lang="ko-KR" sz="3000" b="0" i="0" u="none" strike="noStrike" dirty="0">
              <a:solidFill>
                <a:srgbClr val="000000"/>
              </a:solidFill>
              <a:ea typeface="NanumSquareRoundOTF ExtraBold"/>
            </a:endParaRPr>
          </a:p>
        </p:txBody>
      </p:sp>
      <p:pic>
        <p:nvPicPr>
          <p:cNvPr id="5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2425700"/>
            <a:ext cx="4165600" cy="7061200"/>
          </a:xfrm>
          <a:prstGeom prst="rect">
            <a:avLst/>
          </a:prstGeom>
        </p:spPr>
      </p:pic>
      <p:pic>
        <p:nvPicPr>
          <p:cNvPr id="53" name="Picture 8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099"/>
                    </a14:imgEffect>
                    <a14:imgEffect>
                      <a14:saturation sat="2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2850" y="3365500"/>
            <a:ext cx="3238500" cy="66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850" y="4314170"/>
            <a:ext cx="2476500" cy="2594638"/>
          </a:xfrm>
          <a:prstGeom prst="rect">
            <a:avLst/>
          </a:prstGeom>
        </p:spPr>
      </p:pic>
      <p:sp>
        <p:nvSpPr>
          <p:cNvPr id="56" name="TextBox 11"/>
          <p:cNvSpPr txBox="1"/>
          <p:nvPr/>
        </p:nvSpPr>
        <p:spPr>
          <a:xfrm>
            <a:off x="7353300" y="3568700"/>
            <a:ext cx="3441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endParaRPr lang="en-US" sz="3000" b="0" i="0" u="none" strike="noStrike" dirty="0">
              <a:solidFill>
                <a:srgbClr val="000000"/>
              </a:solidFill>
              <a:latin typeface="NanumSquareRoundOTF ExtraBold"/>
            </a:endParaRPr>
          </a:p>
        </p:txBody>
      </p:sp>
      <p:pic>
        <p:nvPicPr>
          <p:cNvPr id="57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4700" y="2425700"/>
            <a:ext cx="4165600" cy="7061200"/>
          </a:xfrm>
          <a:prstGeom prst="rect">
            <a:avLst/>
          </a:prstGeom>
        </p:spPr>
      </p:pic>
      <p:pic>
        <p:nvPicPr>
          <p:cNvPr id="58" name="Picture 1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91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0950" y="3429000"/>
            <a:ext cx="3238500" cy="6604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9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0200" y="4298350"/>
            <a:ext cx="2501900" cy="2610458"/>
          </a:xfrm>
          <a:prstGeom prst="rect">
            <a:avLst/>
          </a:prstGeom>
        </p:spPr>
      </p:pic>
      <p:sp>
        <p:nvSpPr>
          <p:cNvPr id="61" name="TextBox 16"/>
          <p:cNvSpPr txBox="1"/>
          <p:nvPr/>
        </p:nvSpPr>
        <p:spPr>
          <a:xfrm>
            <a:off x="12680950" y="3492500"/>
            <a:ext cx="320675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정 강 철</a:t>
            </a:r>
            <a:endParaRPr lang="ko-KR" sz="28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3" name="TextBox 18"/>
          <p:cNvSpPr txBox="1"/>
          <p:nvPr/>
        </p:nvSpPr>
        <p:spPr>
          <a:xfrm>
            <a:off x="2095500" y="7356336"/>
            <a:ext cx="3848100" cy="20543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 err="1">
                <a:latin typeface="Arial" panose="020B0604020202020204" pitchFamily="34" charset="0"/>
              </a:rPr>
              <a:t>Back-end</a:t>
            </a:r>
            <a:r>
              <a:rPr lang="ko-KR" altLang="ko-KR" sz="2000" b="1" dirty="0">
                <a:latin typeface="Arial" panose="020B0604020202020204" pitchFamily="34" charset="0"/>
              </a:rPr>
              <a:t> 개발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latin typeface="Arial" panose="020B0604020202020204" pitchFamily="34" charset="0"/>
              </a:rPr>
              <a:t>Spring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latin typeface="Arial" panose="020B0604020202020204" pitchFamily="34" charset="0"/>
              </a:rPr>
              <a:t>IntelliJ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 err="1">
                <a:latin typeface="Arial" panose="020B0604020202020204" pitchFamily="34" charset="0"/>
              </a:rPr>
              <a:t>Front-end</a:t>
            </a:r>
            <a:r>
              <a:rPr lang="ko-KR" altLang="ko-KR" sz="2000" b="1" dirty="0">
                <a:latin typeface="Arial" panose="020B0604020202020204" pitchFamily="34" charset="0"/>
              </a:rPr>
              <a:t> 협업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latin typeface="Arial" panose="020B0604020202020204" pitchFamily="34" charset="0"/>
              </a:rPr>
              <a:t>HTML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smtClean="0">
                <a:latin typeface="Arial" panose="020B0604020202020204" pitchFamily="34" charset="0"/>
              </a:rPr>
              <a:t>CSS</a:t>
            </a:r>
            <a:r>
              <a:rPr lang="en-US" altLang="ko-KR" sz="2000" dirty="0" smtClean="0">
                <a:solidFill>
                  <a:srgbClr val="000000"/>
                </a:solidFill>
                <a:ea typeface="Noto Sans CJK KR Regular"/>
              </a:rPr>
              <a:t/>
            </a:r>
            <a:br>
              <a:rPr lang="en-US" altLang="ko-KR" sz="2000" dirty="0" smtClean="0">
                <a:solidFill>
                  <a:srgbClr val="000000"/>
                </a:solidFill>
                <a:ea typeface="Noto Sans CJK KR Regular"/>
              </a:rPr>
            </a:br>
            <a:endParaRPr lang="ko-KR" sz="2000" b="0" i="0" u="none" strike="noStrike" dirty="0">
              <a:solidFill>
                <a:srgbClr val="000000"/>
              </a:solidFill>
              <a:ea typeface="Noto Sans CJK KR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88300" y="3438481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Pretendard Bold" panose="020B0600000101010101" charset="-127"/>
                <a:ea typeface="Pretendard Bold" panose="020B0600000101010101" charset="-127"/>
              </a:rPr>
              <a:t>남 재 우</a:t>
            </a:r>
            <a:endParaRPr lang="ko-KR" altLang="en-US" sz="28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3850" y="2602925"/>
            <a:ext cx="247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팀 원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030200" y="2634963"/>
            <a:ext cx="247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팀 원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813050" y="2602925"/>
            <a:ext cx="247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팀 장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51200" y="33655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Pretendard Bold" panose="020B0600000101010101" charset="-127"/>
                <a:ea typeface="Pretendard Bold" panose="020B0600000101010101" charset="-127"/>
              </a:rPr>
              <a:t>오 정 재</a:t>
            </a:r>
            <a:endParaRPr lang="ko-KR" altLang="en-US" sz="28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1" name="TextBox 18"/>
          <p:cNvSpPr txBox="1"/>
          <p:nvPr/>
        </p:nvSpPr>
        <p:spPr>
          <a:xfrm>
            <a:off x="7226300" y="7356336"/>
            <a:ext cx="3848100" cy="18257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 err="1">
                <a:latin typeface="Arial" panose="020B0604020202020204" pitchFamily="34" charset="0"/>
              </a:rPr>
              <a:t>Back-end</a:t>
            </a:r>
            <a:r>
              <a:rPr lang="ko-KR" altLang="ko-KR" sz="2000" b="1" dirty="0">
                <a:latin typeface="Arial" panose="020B0604020202020204" pitchFamily="34" charset="0"/>
              </a:rPr>
              <a:t> 협업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latin typeface="Arial" panose="020B0604020202020204" pitchFamily="34" charset="0"/>
              </a:rPr>
              <a:t>Spring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latin typeface="Arial" panose="020B0604020202020204" pitchFamily="34" charset="0"/>
              </a:rPr>
              <a:t>IntelliJ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 err="1">
                <a:latin typeface="Arial" panose="020B0604020202020204" pitchFamily="34" charset="0"/>
              </a:rPr>
              <a:t>Front-end</a:t>
            </a:r>
            <a:r>
              <a:rPr lang="ko-KR" altLang="ko-KR" sz="2000" b="1" dirty="0">
                <a:latin typeface="Arial" panose="020B0604020202020204" pitchFamily="34" charset="0"/>
              </a:rPr>
              <a:t> 기능 추가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latin typeface="Arial" panose="020B0604020202020204" pitchFamily="34" charset="0"/>
              </a:rPr>
              <a:t>JavaScript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latin typeface="Arial" panose="020B0604020202020204" pitchFamily="34" charset="0"/>
              </a:rPr>
              <a:t>VSCode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  <p:sp>
        <p:nvSpPr>
          <p:cNvPr id="85" name="TextBox 18"/>
          <p:cNvSpPr txBox="1"/>
          <p:nvPr/>
        </p:nvSpPr>
        <p:spPr>
          <a:xfrm>
            <a:off x="12420600" y="7392432"/>
            <a:ext cx="3848100" cy="194206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 err="1">
                <a:latin typeface="Arial" panose="020B0604020202020204" pitchFamily="34" charset="0"/>
              </a:rPr>
              <a:t>Front-end</a:t>
            </a:r>
            <a:r>
              <a:rPr lang="ko-KR" altLang="ko-KR" sz="2000" b="1" dirty="0">
                <a:latin typeface="Arial" panose="020B0604020202020204" pitchFamily="34" charset="0"/>
              </a:rPr>
              <a:t> 개발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latin typeface="Arial" panose="020B0604020202020204" pitchFamily="34" charset="0"/>
              </a:rPr>
              <a:t>HTML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latin typeface="Arial" panose="020B0604020202020204" pitchFamily="34" charset="0"/>
              </a:rPr>
              <a:t>CSS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latin typeface="Arial" panose="020B0604020202020204" pitchFamily="34" charset="0"/>
              </a:rPr>
              <a:t>JavaScript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latin typeface="Arial" panose="020B0604020202020204" pitchFamily="34" charset="0"/>
              </a:rPr>
              <a:t>개발 도구 사용</a:t>
            </a:r>
            <a:endParaRPr lang="ko-KR" altLang="ko-KR" sz="2000" dirty="0">
              <a:latin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latin typeface="Arial" panose="020B0604020202020204" pitchFamily="34" charset="0"/>
              </a:rPr>
              <a:t>VSCode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353004"/>
            <a:ext cx="2476500" cy="25558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50" y="4330699"/>
            <a:ext cx="2476500" cy="25781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4314170"/>
            <a:ext cx="2476500" cy="25946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13849350" y="706983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담당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674100" y="70231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담당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524250" y="698700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담당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3708400"/>
            <a:ext cx="18453100" cy="670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8" name="Picture 10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9" name="TextBox 11"/>
          <p:cNvSpPr txBox="1"/>
          <p:nvPr/>
        </p:nvSpPr>
        <p:spPr>
          <a:xfrm>
            <a:off x="2438400" y="190500"/>
            <a:ext cx="1287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03. </a:t>
            </a:r>
            <a:r>
              <a:rPr lang="en-US" altLang="ko-KR" dirty="0">
                <a:solidFill>
                  <a:srgbClr val="3D8AD2"/>
                </a:solidFill>
                <a:latin typeface="Pretendard SemiBold"/>
              </a:rPr>
              <a:t>Forest 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Team </a:t>
            </a: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Keyword </a:t>
            </a:r>
            <a:r>
              <a:rPr lang="en-US" sz="1700" dirty="0">
                <a:solidFill>
                  <a:srgbClr val="3D8AD2"/>
                </a:solidFill>
                <a:latin typeface="Pretendard Medium"/>
              </a:rPr>
              <a:t>Details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5532100" y="368300"/>
            <a:ext cx="245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Forest Team Project</a:t>
            </a:r>
          </a:p>
        </p:txBody>
      </p:sp>
      <p:pic>
        <p:nvPicPr>
          <p:cNvPr id="12" name="Picture 1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209800" y="4114800"/>
            <a:ext cx="6096000" cy="5816600"/>
          </a:xfrm>
          <a:prstGeom prst="rect">
            <a:avLst/>
          </a:prstGeom>
        </p:spPr>
      </p:pic>
      <p:pic>
        <p:nvPicPr>
          <p:cNvPr id="13" name="Picture 15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9363529" y="4114800"/>
            <a:ext cx="6096000" cy="5816600"/>
          </a:xfrm>
          <a:prstGeom prst="rect">
            <a:avLst/>
          </a:prstGeom>
        </p:spPr>
      </p:pic>
      <p:pic>
        <p:nvPicPr>
          <p:cNvPr id="20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4813300"/>
            <a:ext cx="1143000" cy="1130300"/>
          </a:xfrm>
          <a:prstGeom prst="rect">
            <a:avLst/>
          </a:prstGeom>
        </p:spPr>
      </p:pic>
      <p:pic>
        <p:nvPicPr>
          <p:cNvPr id="21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4400" y="8013700"/>
            <a:ext cx="1143000" cy="977900"/>
          </a:xfrm>
          <a:prstGeom prst="rect">
            <a:avLst/>
          </a:prstGeom>
        </p:spPr>
      </p:pic>
      <p:pic>
        <p:nvPicPr>
          <p:cNvPr id="23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73400" y="5600700"/>
            <a:ext cx="1143000" cy="1130300"/>
          </a:xfrm>
          <a:prstGeom prst="rect">
            <a:avLst/>
          </a:prstGeom>
        </p:spPr>
      </p:pic>
      <p:sp>
        <p:nvSpPr>
          <p:cNvPr id="25" name="TextBox 27"/>
          <p:cNvSpPr txBox="1"/>
          <p:nvPr/>
        </p:nvSpPr>
        <p:spPr>
          <a:xfrm>
            <a:off x="3556000" y="5981700"/>
            <a:ext cx="3403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 smtClean="0">
                <a:solidFill>
                  <a:srgbClr val="3D8AD2"/>
                </a:solidFill>
                <a:ea typeface="Pretendard Bold"/>
              </a:rPr>
              <a:t>목표 중심</a:t>
            </a:r>
            <a:endParaRPr lang="ko-KR" sz="2400" b="0" i="0" u="none" strike="noStrike" dirty="0">
              <a:solidFill>
                <a:srgbClr val="3D8AD2"/>
              </a:solidFill>
              <a:ea typeface="Pretendard Bold"/>
            </a:endParaRPr>
          </a:p>
        </p:txBody>
      </p:sp>
      <p:sp>
        <p:nvSpPr>
          <p:cNvPr id="26" name="TextBox 28"/>
          <p:cNvSpPr txBox="1"/>
          <p:nvPr/>
        </p:nvSpPr>
        <p:spPr>
          <a:xfrm>
            <a:off x="10747829" y="5981700"/>
            <a:ext cx="332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 smtClean="0">
                <a:solidFill>
                  <a:srgbClr val="FFFFFF"/>
                </a:solidFill>
                <a:ea typeface="Pretendard Bold"/>
              </a:rPr>
              <a:t>아이디어 및 계획</a:t>
            </a:r>
            <a:endParaRPr lang="ko-KR" sz="24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3352800" y="6578600"/>
            <a:ext cx="39116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altLang="en-US" sz="1500" dirty="0" smtClean="0">
                <a:latin typeface="Pretendard Bold" panose="020B0600000101010101" charset="-127"/>
                <a:ea typeface="Pretendard Bold" panose="020B0600000101010101" charset="-127"/>
              </a:rPr>
              <a:t>우리 팀은 학원에서 진행하는 조별 프로젝트를 통해 웹 개발 실력을 향상시키는 것을 목표로 합니다</a:t>
            </a:r>
            <a:r>
              <a:rPr lang="en-US" altLang="ko-KR" sz="1500" dirty="0" smtClean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1500" dirty="0" smtClean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500" dirty="0" smtClean="0">
                <a:latin typeface="Pretendard Bold" panose="020B0600000101010101" charset="-127"/>
                <a:ea typeface="Pretendard Bold" panose="020B0600000101010101" charset="-127"/>
              </a:rPr>
              <a:t>Java, Spring, MySQL, HTML, CSS, JavaScript </a:t>
            </a:r>
            <a:r>
              <a:rPr lang="ko-KR" altLang="en-US" sz="1500" dirty="0" smtClean="0">
                <a:latin typeface="Pretendard Bold" panose="020B0600000101010101" charset="-127"/>
                <a:ea typeface="Pretendard Bold" panose="020B0600000101010101" charset="-127"/>
              </a:rPr>
              <a:t>등의 기술을 활용하여 안정적이고 효율적인 웹 서비스를 구현하는 것이 핵심입니다</a:t>
            </a:r>
            <a:r>
              <a:rPr lang="en-US" altLang="ko-KR" sz="1500" dirty="0" smtClean="0"/>
              <a:t>.</a:t>
            </a:r>
            <a:endParaRPr lang="en-US" sz="15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29" name="TextBox 31"/>
          <p:cNvSpPr txBox="1"/>
          <p:nvPr/>
        </p:nvSpPr>
        <p:spPr>
          <a:xfrm>
            <a:off x="10439400" y="6330950"/>
            <a:ext cx="4038600" cy="20129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조별 협업을 통해 기능 개발을 단계적으로 진행하며</a:t>
            </a:r>
            <a:r>
              <a:rPr lang="en-US" altLang="ko-KR" sz="15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우선 메인 페이지와 주요 기능을 구현한 후</a:t>
            </a:r>
            <a:r>
              <a:rPr lang="en-US" altLang="ko-KR" sz="15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br>
              <a:rPr lang="en-US" altLang="ko-KR" sz="15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5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팀원 간 코드 리뷰와 테스트를 거쳐 프로젝트의 완성도를 높일 예정입니다</a:t>
            </a:r>
            <a:r>
              <a:rPr lang="en-US" altLang="ko-KR" sz="1500" dirty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en-US" sz="1500" b="0" i="0" u="none" strike="noStrike" dirty="0"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2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6500" y="5105400"/>
            <a:ext cx="482600" cy="482600"/>
          </a:xfrm>
          <a:prstGeom prst="rect">
            <a:avLst/>
          </a:prstGeom>
        </p:spPr>
      </p:pic>
      <p:sp>
        <p:nvSpPr>
          <p:cNvPr id="33" name="TextBox 35"/>
          <p:cNvSpPr txBox="1"/>
          <p:nvPr/>
        </p:nvSpPr>
        <p:spPr>
          <a:xfrm>
            <a:off x="5016500" y="51562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dirty="0">
                <a:solidFill>
                  <a:srgbClr val="FFFFFF"/>
                </a:solidFill>
                <a:latin typeface="Pretendard SemiBold"/>
              </a:rPr>
              <a:t>1</a:t>
            </a:r>
            <a:endParaRPr lang="en-US" sz="19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pic>
        <p:nvPicPr>
          <p:cNvPr id="34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82929" y="5105400"/>
            <a:ext cx="482600" cy="482600"/>
          </a:xfrm>
          <a:prstGeom prst="rect">
            <a:avLst/>
          </a:prstGeom>
        </p:spPr>
      </p:pic>
      <p:sp>
        <p:nvSpPr>
          <p:cNvPr id="35" name="TextBox 38"/>
          <p:cNvSpPr txBox="1"/>
          <p:nvPr/>
        </p:nvSpPr>
        <p:spPr>
          <a:xfrm>
            <a:off x="12170229" y="51562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dirty="0">
                <a:solidFill>
                  <a:srgbClr val="3D8AD2"/>
                </a:solidFill>
                <a:latin typeface="Pretendard SemiBold"/>
              </a:rPr>
              <a:t>2</a:t>
            </a:r>
            <a:endParaRPr lang="en-US" sz="1900" b="0" i="0" u="none" strike="noStrike" dirty="0">
              <a:solidFill>
                <a:srgbClr val="3D8AD2"/>
              </a:solidFill>
              <a:latin typeface="Pretendard SemiBold"/>
            </a:endParaRPr>
          </a:p>
        </p:txBody>
      </p:sp>
      <p:sp>
        <p:nvSpPr>
          <p:cNvPr id="37" name="TextBox 40"/>
          <p:cNvSpPr txBox="1"/>
          <p:nvPr/>
        </p:nvSpPr>
        <p:spPr>
          <a:xfrm>
            <a:off x="4057650" y="1720850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Forest Team </a:t>
            </a:r>
            <a:r>
              <a:rPr lang="ko-KR" altLang="en-US" sz="7200" dirty="0" smtClean="0">
                <a:solidFill>
                  <a:srgbClr val="3D8AD2"/>
                </a:solidFill>
                <a:ea typeface="Pretendard SemiBold"/>
              </a:rPr>
              <a:t>키워드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38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5500" y="8128000"/>
            <a:ext cx="1244600" cy="1231900"/>
          </a:xfrm>
          <a:prstGeom prst="rect">
            <a:avLst/>
          </a:prstGeom>
        </p:spPr>
      </p:pic>
      <p:pic>
        <p:nvPicPr>
          <p:cNvPr id="39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97179" y="8394700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2549814"/>
            <a:ext cx="18453100" cy="782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23953" y="1165514"/>
            <a:ext cx="952500" cy="93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572000" y="0"/>
            <a:ext cx="8381999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04. Forest Web </a:t>
            </a:r>
            <a:r>
              <a:rPr lang="en-US" sz="1700" dirty="0">
                <a:solidFill>
                  <a:srgbClr val="3D8AD2"/>
                </a:solidFill>
                <a:latin typeface="Pretendard Medium"/>
              </a:rPr>
              <a:t>Development Usage Program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532100" y="368300"/>
            <a:ext cx="2451100" cy="3730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Forest Team Project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963" y="2816044"/>
            <a:ext cx="7022071" cy="182395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963" y="4967600"/>
            <a:ext cx="7150100" cy="176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329378" y="2935600"/>
            <a:ext cx="1332471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400" b="0" i="0" u="none" strike="noStrike" dirty="0" smtClean="0">
                <a:solidFill>
                  <a:srgbClr val="0E6BC2"/>
                </a:solidFill>
                <a:latin typeface="Pretendard Bold" panose="020B0600000101010101" charset="-127"/>
                <a:ea typeface="Pretendard Bold" panose="020B0600000101010101" charset="-127"/>
              </a:rPr>
              <a:t>서버 개발</a:t>
            </a:r>
            <a:r>
              <a:rPr lang="en-US" sz="2400" b="0" i="0" u="none" strike="noStrike" dirty="0" smtClean="0">
                <a:solidFill>
                  <a:srgbClr val="0E6BC2"/>
                </a:solidFill>
                <a:latin typeface="Pretendard Bold"/>
              </a:rPr>
              <a:t>.</a:t>
            </a:r>
            <a:endParaRPr lang="en-US" sz="2400" b="0" i="0" u="none" strike="noStrike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06048" y="3433495"/>
            <a:ext cx="6070600" cy="10437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2800"/>
              </a:lnSpc>
            </a:pPr>
            <a:r>
              <a:rPr lang="en-US" altLang="ko-KR" dirty="0"/>
              <a:t>Java, Spring, MySQL </a:t>
            </a:r>
            <a:r>
              <a:rPr lang="ko-KR" altLang="en-US" dirty="0"/>
              <a:t>등을 사용하여 안정적이고 확장성 있는 서버 사이드 </a:t>
            </a:r>
            <a:r>
              <a:rPr lang="ko-KR" altLang="en-US" dirty="0" err="1"/>
              <a:t>로직을</a:t>
            </a:r>
            <a:r>
              <a:rPr lang="ko-KR" altLang="en-US" dirty="0"/>
              <a:t> 구현하고</a:t>
            </a:r>
            <a:r>
              <a:rPr lang="en-US" altLang="ko-KR" dirty="0"/>
              <a:t>, </a:t>
            </a:r>
            <a:r>
              <a:rPr lang="ko-KR" altLang="en-US" dirty="0"/>
              <a:t>데이터베이스를 효율적으로 관리합니다</a:t>
            </a:r>
            <a:r>
              <a:rPr lang="en-US" altLang="ko-KR" dirty="0" smtClean="0"/>
              <a:t>.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6163" y="2957486"/>
            <a:ext cx="571500" cy="698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722363" y="3211486"/>
            <a:ext cx="406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31963" y="5332793"/>
            <a:ext cx="2868474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5329"/>
              </a:lnSpc>
            </a:pPr>
            <a:r>
              <a:rPr lang="ko-KR" altLang="en-US" sz="2400" b="0" i="0" u="none" strike="noStrike" dirty="0" smtClean="0">
                <a:solidFill>
                  <a:srgbClr val="0E6BC2"/>
                </a:solidFill>
                <a:ea typeface="Pretendard Bold"/>
              </a:rPr>
              <a:t>사용자 인터페이스 개발</a:t>
            </a:r>
            <a:r>
              <a:rPr lang="en-US" sz="2400" b="0" i="0" u="none" strike="noStrike" dirty="0" smtClean="0">
                <a:solidFill>
                  <a:srgbClr val="0E6BC2"/>
                </a:solidFill>
                <a:latin typeface="Pretendard Bold"/>
              </a:rPr>
              <a:t>.</a:t>
            </a:r>
            <a:endParaRPr lang="en-US" sz="2400" b="0" i="0" u="none" strike="noStrike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30458" y="5869301"/>
            <a:ext cx="60706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2800"/>
              </a:lnSpc>
            </a:pPr>
            <a:r>
              <a:rPr lang="en-US" altLang="ko-KR" dirty="0"/>
              <a:t>HTML, CSS, </a:t>
            </a:r>
            <a:r>
              <a:rPr lang="en-US" altLang="ko-KR" dirty="0" smtClean="0"/>
              <a:t>JavaScript </a:t>
            </a:r>
            <a:r>
              <a:rPr lang="ko-KR" altLang="en-US" dirty="0"/>
              <a:t>등을 사용하여 직관적이고 </a:t>
            </a:r>
            <a:r>
              <a:rPr lang="ko-KR" altLang="en-US" dirty="0" err="1"/>
              <a:t>반응성</a:t>
            </a:r>
            <a:r>
              <a:rPr lang="ko-KR" altLang="en-US" dirty="0"/>
              <a:t> 좋은 사용자 인터페이스를 </a:t>
            </a:r>
            <a:r>
              <a:rPr lang="ko-KR" altLang="en-US" dirty="0" smtClean="0"/>
              <a:t>구축합니다</a:t>
            </a:r>
            <a:r>
              <a:rPr lang="en-US" sz="1800" b="0" i="0" u="none" strike="noStrike" dirty="0" smtClean="0">
                <a:solidFill>
                  <a:srgbClr val="000000"/>
                </a:solidFill>
                <a:latin typeface="Pretendard Light"/>
              </a:rPr>
              <a:t>.</a:t>
            </a:r>
            <a:r>
              <a:rPr lang="en-US" sz="18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463" y="5018400"/>
            <a:ext cx="571500" cy="698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722363" y="5272400"/>
            <a:ext cx="406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04040" y="1069908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Web </a:t>
            </a:r>
            <a:r>
              <a:rPr lang="ko-KR" altLang="en-US" sz="7200" dirty="0">
                <a:solidFill>
                  <a:srgbClr val="3D8AD2"/>
                </a:solidFill>
                <a:ea typeface="Pretendard SemiBold"/>
              </a:rPr>
              <a:t>개발 사용 프로그램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44" y="4956002"/>
            <a:ext cx="1878299" cy="117809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19" y="5003800"/>
            <a:ext cx="2057400" cy="11303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23" y="5015322"/>
            <a:ext cx="2104209" cy="111877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0" y="4945045"/>
            <a:ext cx="2056703" cy="118905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533" y="2856278"/>
            <a:ext cx="1851238" cy="140370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05" y="2796561"/>
            <a:ext cx="1851238" cy="13906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44" y="2816044"/>
            <a:ext cx="1978841" cy="138588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1" y="2796561"/>
            <a:ext cx="2056703" cy="13406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13" y="7234236"/>
            <a:ext cx="1977987" cy="14754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78" y="7234236"/>
            <a:ext cx="1673409" cy="1445008"/>
          </a:xfrm>
          <a:prstGeom prst="rect">
            <a:avLst/>
          </a:prstGeom>
        </p:spPr>
      </p:pic>
      <p:pic>
        <p:nvPicPr>
          <p:cNvPr id="37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963" y="7349206"/>
            <a:ext cx="7022071" cy="2442494"/>
          </a:xfrm>
          <a:prstGeom prst="rect">
            <a:avLst/>
          </a:prstGeom>
        </p:spPr>
      </p:pic>
      <p:sp>
        <p:nvSpPr>
          <p:cNvPr id="38" name="TextBox 16"/>
          <p:cNvSpPr txBox="1"/>
          <p:nvPr/>
        </p:nvSpPr>
        <p:spPr>
          <a:xfrm>
            <a:off x="10329378" y="7468763"/>
            <a:ext cx="1332471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5329"/>
              </a:lnSpc>
            </a:pPr>
            <a:r>
              <a:rPr lang="en-US" sz="2400" dirty="0">
                <a:solidFill>
                  <a:srgbClr val="0E6BC2"/>
                </a:solidFill>
                <a:latin typeface="Pretendard Bold"/>
              </a:rPr>
              <a:t>CI/CD</a:t>
            </a:r>
            <a:endParaRPr lang="en-US" sz="2400" b="0" i="0" u="none" strike="noStrike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39" name="TextBox 17"/>
          <p:cNvSpPr txBox="1"/>
          <p:nvPr/>
        </p:nvSpPr>
        <p:spPr>
          <a:xfrm>
            <a:off x="10306048" y="7887863"/>
            <a:ext cx="6070600" cy="12609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NginX</a:t>
            </a:r>
            <a:r>
              <a:rPr lang="ko-KR" altLang="en-US" dirty="0"/>
              <a:t>는 고성능 웹 서버로</a:t>
            </a:r>
            <a:r>
              <a:rPr lang="en-US" altLang="ko-KR" dirty="0"/>
              <a:t>, </a:t>
            </a:r>
            <a:r>
              <a:rPr lang="ko-KR" altLang="en-US" dirty="0"/>
              <a:t>정적인 파일</a:t>
            </a:r>
            <a:r>
              <a:rPr lang="en-US" altLang="ko-KR" dirty="0"/>
              <a:t>(HTML, CSS, JavaScript, </a:t>
            </a:r>
            <a:r>
              <a:rPr lang="ko-KR" altLang="en-US" dirty="0"/>
              <a:t>이미지 등</a:t>
            </a:r>
            <a:r>
              <a:rPr lang="en-US" altLang="ko-KR" dirty="0"/>
              <a:t>)</a:t>
            </a:r>
            <a:r>
              <a:rPr lang="ko-KR" altLang="en-US" dirty="0"/>
              <a:t>을 빠르게 제공하는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lvl="0">
              <a:lnSpc>
                <a:spcPct val="132800"/>
              </a:lnSpc>
            </a:pPr>
            <a:endParaRPr lang="en-US" altLang="ko-KR" dirty="0" smtClean="0"/>
          </a:p>
          <a:p>
            <a:pPr marL="285750" lvl="0" indent="-285750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Jenkins</a:t>
            </a:r>
            <a:r>
              <a:rPr lang="ko-KR" altLang="en-US" dirty="0"/>
              <a:t>는 소프트웨어 빌드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배포 자동화를 위한 오픈소스 도구</a:t>
            </a:r>
            <a:endParaRPr lang="en-US" sz="1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40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6163" y="7490649"/>
            <a:ext cx="571500" cy="698500"/>
          </a:xfrm>
          <a:prstGeom prst="rect">
            <a:avLst/>
          </a:prstGeom>
        </p:spPr>
      </p:pic>
      <p:sp>
        <p:nvSpPr>
          <p:cNvPr id="41" name="TextBox 19"/>
          <p:cNvSpPr txBox="1"/>
          <p:nvPr/>
        </p:nvSpPr>
        <p:spPr>
          <a:xfrm>
            <a:off x="9722363" y="7744649"/>
            <a:ext cx="4064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5329"/>
              </a:lnSpc>
            </a:pPr>
            <a:r>
              <a:rPr lang="en-US" sz="2100" dirty="0">
                <a:solidFill>
                  <a:srgbClr val="FFFFFF"/>
                </a:solidFill>
                <a:latin typeface="Pretendard Bold"/>
              </a:rPr>
              <a:t>3</a:t>
            </a:r>
            <a:endParaRPr lang="en-US" sz="21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3708400"/>
            <a:ext cx="18453100" cy="670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733800" y="-12700"/>
            <a:ext cx="10236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05.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3D8AD2"/>
                </a:solidFill>
                <a:latin typeface="Pretendard SemiBold"/>
              </a:rPr>
              <a:t> Forest 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Introduction To Wireframe</a:t>
            </a:r>
            <a:endParaRPr lang="en-US" altLang="ko-KR" dirty="0" smtClean="0"/>
          </a:p>
        </p:txBody>
      </p:sp>
      <p:sp>
        <p:nvSpPr>
          <p:cNvPr id="11" name="TextBox 11"/>
          <p:cNvSpPr txBox="1"/>
          <p:nvPr/>
        </p:nvSpPr>
        <p:spPr>
          <a:xfrm>
            <a:off x="15532100" y="368300"/>
            <a:ext cx="2451100" cy="3185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Forest Team Project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18000" y="1501850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6600" dirty="0" smtClean="0">
                <a:solidFill>
                  <a:srgbClr val="3D8AD2"/>
                </a:solidFill>
                <a:ea typeface="Pretendard SemiBold"/>
              </a:rPr>
              <a:t>Forest</a:t>
            </a:r>
            <a:r>
              <a:rPr lang="ko-KR" altLang="en-US" sz="6600" dirty="0" smtClean="0">
                <a:solidFill>
                  <a:srgbClr val="3D8AD2"/>
                </a:solidFill>
                <a:ea typeface="Pretendard SemiBold"/>
              </a:rPr>
              <a:t> 와이어 프레임</a:t>
            </a:r>
            <a:endParaRPr lang="ko-KR" altLang="ko-KR" sz="66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46" y="4000500"/>
            <a:ext cx="5316948" cy="35697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90" y="4000500"/>
            <a:ext cx="5082710" cy="35697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796" y="4000500"/>
            <a:ext cx="6015804" cy="35697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2" name="TextBox 41"/>
          <p:cNvSpPr txBox="1"/>
          <p:nvPr/>
        </p:nvSpPr>
        <p:spPr>
          <a:xfrm>
            <a:off x="289746" y="8606855"/>
            <a:ext cx="5316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메인 홈 화면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회원가입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로그인</a:t>
            </a:r>
            <a:endParaRPr lang="en-US" altLang="ko-KR" b="1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6004390" y="8052858"/>
            <a:ext cx="5316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회원 </a:t>
            </a:r>
            <a:r>
              <a:rPr lang="ko-KR" altLang="en-US" b="1" dirty="0" err="1" smtClean="0"/>
              <a:t>마이페이지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Q_</a:t>
            </a:r>
            <a:r>
              <a:rPr lang="ko-KR" altLang="en-US" b="1" dirty="0" smtClean="0"/>
              <a:t>글쓰기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A_</a:t>
            </a:r>
            <a:r>
              <a:rPr lang="ko-KR" altLang="en-US" b="1" dirty="0" smtClean="0"/>
              <a:t>글쓰기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공지사항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공지사항</a:t>
            </a:r>
            <a:r>
              <a:rPr lang="en-US" altLang="ko-KR" b="1" dirty="0" smtClean="0"/>
              <a:t>_</a:t>
            </a:r>
            <a:r>
              <a:rPr lang="ko-KR" altLang="en-US" b="1" dirty="0" smtClean="0"/>
              <a:t>글쓰기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강의 목록 페이지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1719034" y="8267700"/>
            <a:ext cx="531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강의  신청 페이지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강의 페이지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7" name="TextBox 10"/>
          <p:cNvSpPr txBox="1"/>
          <p:nvPr/>
        </p:nvSpPr>
        <p:spPr>
          <a:xfrm>
            <a:off x="4330700" y="0"/>
            <a:ext cx="9639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dirty="0" smtClean="0">
                <a:solidFill>
                  <a:srgbClr val="3D8AD2"/>
                </a:solidFill>
                <a:latin typeface="Pretendard Medium"/>
              </a:rPr>
              <a:t>08. </a:t>
            </a:r>
            <a:r>
              <a:rPr lang="en-US" altLang="ko-KR" dirty="0" smtClean="0">
                <a:solidFill>
                  <a:srgbClr val="3D8AD2"/>
                </a:solidFill>
                <a:latin typeface="Pretendard SemiBold"/>
              </a:rPr>
              <a:t>Forest Web site ERD </a:t>
            </a:r>
            <a:r>
              <a:rPr lang="en-US" altLang="ko-KR" dirty="0"/>
              <a:t>Website ERD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15532100" y="368300"/>
            <a:ext cx="2273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 err="1">
                <a:solidFill>
                  <a:srgbClr val="3D8AD2"/>
                </a:solidFill>
                <a:latin typeface="Pretendard Medium"/>
              </a:rPr>
              <a:t>Forst</a:t>
            </a: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 Team Project</a:t>
            </a:r>
            <a:endParaRPr lang="en-US" sz="20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9" name="TextBox 37"/>
          <p:cNvSpPr txBox="1"/>
          <p:nvPr/>
        </p:nvSpPr>
        <p:spPr>
          <a:xfrm>
            <a:off x="4318000" y="1384300"/>
            <a:ext cx="9639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Web</a:t>
            </a:r>
            <a:r>
              <a:rPr lang="ko-KR" altLang="en-US" sz="7200" dirty="0">
                <a:solidFill>
                  <a:srgbClr val="3D8AD2"/>
                </a:solidFill>
                <a:ea typeface="Pretendard SemiBold"/>
              </a:rPr>
              <a:t> </a:t>
            </a:r>
            <a:r>
              <a:rPr lang="ko-KR" altLang="en-US" sz="7200" dirty="0" smtClean="0">
                <a:solidFill>
                  <a:srgbClr val="3D8AD2"/>
                </a:solidFill>
                <a:ea typeface="Pretendard SemiBold"/>
              </a:rPr>
              <a:t>사이트 </a:t>
            </a:r>
            <a:r>
              <a:rPr lang="en-US" altLang="ko-KR" sz="7200" dirty="0" smtClean="0">
                <a:solidFill>
                  <a:srgbClr val="3D8AD2"/>
                </a:solidFill>
                <a:ea typeface="Pretendard SemiBold"/>
              </a:rPr>
              <a:t>ERD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2895600"/>
            <a:ext cx="12012701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7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12700"/>
            <a:ext cx="184531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671" y="3771900"/>
            <a:ext cx="18453100" cy="670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49300" y="2425700"/>
            <a:ext cx="952500" cy="93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259300" y="1397000"/>
            <a:ext cx="241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7576800" y="1397000"/>
            <a:ext cx="241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41800" y="1384300"/>
            <a:ext cx="241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330700" y="0"/>
            <a:ext cx="9639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06. Forest Web Site Configuration </a:t>
            </a:r>
            <a:r>
              <a:rPr lang="en-US" sz="1700" dirty="0">
                <a:solidFill>
                  <a:srgbClr val="3D8AD2"/>
                </a:solidFill>
                <a:latin typeface="Pretendard Medium"/>
              </a:rPr>
              <a:t>and </a:t>
            </a:r>
            <a:r>
              <a:rPr lang="en-US" sz="1700" dirty="0" smtClean="0">
                <a:solidFill>
                  <a:srgbClr val="3D8AD2"/>
                </a:solidFill>
                <a:latin typeface="Pretendard Medium"/>
              </a:rPr>
              <a:t>Introduction</a:t>
            </a:r>
            <a:endParaRPr lang="en-US" sz="1700" b="0" i="0" u="none" strike="noStrike" dirty="0">
              <a:solidFill>
                <a:srgbClr val="3D8AD2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532100" y="368300"/>
            <a:ext cx="2527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000" dirty="0">
                <a:solidFill>
                  <a:srgbClr val="3D8AD2"/>
                </a:solidFill>
                <a:latin typeface="Pretendard Medium"/>
              </a:rPr>
              <a:t>Forest Team Project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132943"/>
            <a:ext cx="8001000" cy="284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62100" y="5308600"/>
            <a:ext cx="473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spc="-100" dirty="0" smtClean="0">
                <a:solidFill>
                  <a:srgbClr val="0E6BC2"/>
                </a:solidFill>
                <a:latin typeface="Pretendard Bold" panose="020B0600000101010101" charset="-127"/>
                <a:ea typeface="Pretendard Bold" panose="020B0600000101010101" charset="-127"/>
              </a:rPr>
              <a:t>홈페이지</a:t>
            </a:r>
            <a:endParaRPr lang="en-US" sz="2300" b="0" i="0" u="none" strike="noStrike" spc="-100" dirty="0">
              <a:solidFill>
                <a:srgbClr val="0E6BC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62100" y="5918200"/>
            <a:ext cx="5334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웹 사이트의 첫 페이지로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보라카이에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대한 기본적인 소개와 사이트 내 네비게이션 제공</a:t>
            </a:r>
            <a:endParaRPr lang="en-US" sz="18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5588000"/>
            <a:ext cx="1143000" cy="1143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4102100"/>
            <a:ext cx="8001000" cy="284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4521200"/>
            <a:ext cx="482600" cy="482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62100" y="4572000"/>
            <a:ext cx="495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28200" y="5308600"/>
            <a:ext cx="473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spc="-100" dirty="0" err="1" smtClean="0">
                <a:solidFill>
                  <a:srgbClr val="0E6BC2"/>
                </a:solidFill>
                <a:ea typeface="Pretendard Bold"/>
              </a:rPr>
              <a:t>보라카이</a:t>
            </a:r>
            <a:r>
              <a:rPr lang="ko-KR" altLang="en-US" sz="2300" b="0" i="0" u="none" strike="noStrike" spc="-100" dirty="0" smtClean="0">
                <a:solidFill>
                  <a:srgbClr val="0E6BC2"/>
                </a:solidFill>
                <a:ea typeface="Pretendard Bold"/>
              </a:rPr>
              <a:t> 정보 강의</a:t>
            </a:r>
            <a:endParaRPr lang="en-US" sz="2300" b="0" i="0" u="none" strike="noStrike" spc="-100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28200" y="5664200"/>
            <a:ext cx="5334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800" b="0" i="0" u="none" strike="noStrike" dirty="0" err="1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보라카이에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대한 다양한 정보를 </a:t>
            </a:r>
            <a:r>
              <a:rPr lang="ko-KR" altLang="en-US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제공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합니다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관광지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공항시설 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교통편등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보라카이만의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여행시 참고사항들을 유형에 맞게 제공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돕습니다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0" y="5575300"/>
            <a:ext cx="1143000" cy="1143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7137400"/>
            <a:ext cx="8001000" cy="284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7124700"/>
            <a:ext cx="8001000" cy="284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8200" y="4508500"/>
            <a:ext cx="482600" cy="469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715500" y="45720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62100" y="8331200"/>
            <a:ext cx="473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spc="-100" dirty="0" smtClean="0">
                <a:solidFill>
                  <a:srgbClr val="0E6BC2"/>
                </a:solidFill>
                <a:ea typeface="Pretendard Bold"/>
              </a:rPr>
              <a:t>공지사항</a:t>
            </a:r>
            <a:endParaRPr lang="en-US" sz="2300" b="0" i="0" u="none" strike="noStrike" spc="-100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62100" y="8940800"/>
            <a:ext cx="5334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사이트 업데이트</a:t>
            </a:r>
            <a:r>
              <a:rPr lang="en-US" altLang="ko-KR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이벤트</a:t>
            </a:r>
            <a:r>
              <a:rPr lang="en-US" altLang="ko-KR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중요 공지사항을 사용자에게 전달하는 페이지 </a:t>
            </a:r>
            <a:endParaRPr lang="en-US" sz="18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728200" y="8331200"/>
            <a:ext cx="473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spc="-100" dirty="0" smtClean="0">
                <a:solidFill>
                  <a:srgbClr val="0E6BC2"/>
                </a:solidFill>
                <a:ea typeface="Pretendard Bold"/>
              </a:rPr>
              <a:t>고객 피드백</a:t>
            </a:r>
            <a:r>
              <a:rPr lang="en-US" sz="2300" b="0" i="0" u="none" strike="noStrike" spc="-100" dirty="0" smtClean="0">
                <a:solidFill>
                  <a:srgbClr val="0E6BC2"/>
                </a:solidFill>
                <a:latin typeface="Pretendard Bold"/>
              </a:rPr>
              <a:t>.</a:t>
            </a:r>
            <a:endParaRPr lang="en-US" sz="2300" b="0" i="0" u="none" strike="noStrike" spc="-100" dirty="0">
              <a:solidFill>
                <a:srgbClr val="0E6BC2"/>
              </a:solidFill>
              <a:latin typeface="Pretendar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28200" y="8940800"/>
            <a:ext cx="5334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사용자가 사이트에 대한 의견을 남기고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개선 사항을 제안 할 수 있는 페이지</a:t>
            </a:r>
            <a:endParaRPr lang="en-US" sz="18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8000" y="8470900"/>
            <a:ext cx="1143000" cy="1143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0" y="8470900"/>
            <a:ext cx="1143000" cy="1143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7569200"/>
            <a:ext cx="482600" cy="4826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62100" y="76200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3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8200" y="7569200"/>
            <a:ext cx="482600" cy="482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9715500" y="7620000"/>
            <a:ext cx="495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SemiBold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667000" y="1663700"/>
            <a:ext cx="13081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7200" dirty="0">
                <a:solidFill>
                  <a:srgbClr val="3D8AD2"/>
                </a:solidFill>
                <a:ea typeface="Pretendard SemiBold"/>
              </a:rPr>
              <a:t>Web</a:t>
            </a:r>
            <a:r>
              <a:rPr lang="ko-KR" altLang="en-US" sz="7200" dirty="0">
                <a:solidFill>
                  <a:srgbClr val="3D8AD2"/>
                </a:solidFill>
                <a:ea typeface="Pretendard SemiBold"/>
              </a:rPr>
              <a:t> 사이트 구성 및 소개</a:t>
            </a:r>
            <a:endParaRPr lang="ko-KR" altLang="ko-KR" sz="7200" dirty="0">
              <a:solidFill>
                <a:srgbClr val="3D8AD2"/>
              </a:solidFill>
              <a:ea typeface="Pretendar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551</Words>
  <Application>Microsoft Office PowerPoint</Application>
  <PresentationFormat>사용자 지정</PresentationFormat>
  <Paragraphs>144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맑은 고딕</vt:lpstr>
      <vt:lpstr>Pretendard Medium</vt:lpstr>
      <vt:lpstr>Pretendard Light</vt:lpstr>
      <vt:lpstr>Arial</vt:lpstr>
      <vt:lpstr>Pretendard Bold</vt:lpstr>
      <vt:lpstr>Pretendard SemiBold</vt:lpstr>
      <vt:lpstr>Pretendard Regular</vt:lpstr>
      <vt:lpstr>Calibri</vt:lpstr>
      <vt:lpstr>NanumSquareRoundOTF ExtraBold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dw-020</cp:lastModifiedBy>
  <cp:revision>46</cp:revision>
  <dcterms:created xsi:type="dcterms:W3CDTF">2006-08-16T00:00:00Z</dcterms:created>
  <dcterms:modified xsi:type="dcterms:W3CDTF">2025-03-07T00:19:31Z</dcterms:modified>
</cp:coreProperties>
</file>